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69" r:id="rId3"/>
    <p:sldId id="258" r:id="rId4"/>
    <p:sldId id="259" r:id="rId5"/>
    <p:sldId id="260" r:id="rId6"/>
    <p:sldId id="261" r:id="rId7"/>
    <p:sldId id="262" r:id="rId8"/>
    <p:sldId id="267" r:id="rId9"/>
    <p:sldId id="266" r:id="rId10"/>
    <p:sldId id="271" r:id="rId11"/>
    <p:sldId id="270" r:id="rId12"/>
    <p:sldId id="264" r:id="rId13"/>
    <p:sldId id="265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008000"/>
    <a:srgbClr val="CC3300"/>
    <a:srgbClr val="CC0099"/>
    <a:srgbClr val="0000FF"/>
    <a:srgbClr val="00CC00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26C89-BB0F-442A-B0A7-E2E6BD415B26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E0E03-D0EA-4C0C-8DD9-C9B3DCEFF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E0E03-D0EA-4C0C-8DD9-C9B3DCEFFD7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E0E03-D0EA-4C0C-8DD9-C9B3DCEFFD7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E0E03-D0EA-4C0C-8DD9-C9B3DCEFFD7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E0E03-D0EA-4C0C-8DD9-C9B3DCEFFD7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E0E03-D0EA-4C0C-8DD9-C9B3DCEFFD7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E0E03-D0EA-4C0C-8DD9-C9B3DCEFFD7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E0E03-D0EA-4C0C-8DD9-C9B3DCEFFD7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E0E03-D0EA-4C0C-8DD9-C9B3DCEFFD7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E0E03-D0EA-4C0C-8DD9-C9B3DCEFFD7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E0E03-D0EA-4C0C-8DD9-C9B3DCEFFD7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E0E03-D0EA-4C0C-8DD9-C9B3DCEFFD7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E0E03-D0EA-4C0C-8DD9-C9B3DCEFFD7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E0E03-D0EA-4C0C-8DD9-C9B3DCEFFD7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1718-0E19-4C3E-A884-744E168590E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0BE9-826C-4599-89FC-D542B2209E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1718-0E19-4C3E-A884-744E168590E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0BE9-826C-4599-89FC-D542B2209E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1718-0E19-4C3E-A884-744E168590E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0BE9-826C-4599-89FC-D542B2209E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1718-0E19-4C3E-A884-744E168590E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0BE9-826C-4599-89FC-D542B2209E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1718-0E19-4C3E-A884-744E168590E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0BE9-826C-4599-89FC-D542B2209E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1718-0E19-4C3E-A884-744E168590E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0BE9-826C-4599-89FC-D542B2209E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1718-0E19-4C3E-A884-744E168590E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0BE9-826C-4599-89FC-D542B2209E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1718-0E19-4C3E-A884-744E168590E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0BE9-826C-4599-89FC-D542B2209E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1718-0E19-4C3E-A884-744E168590E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0BE9-826C-4599-89FC-D542B2209E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1718-0E19-4C3E-A884-744E168590E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0BE9-826C-4599-89FC-D542B2209E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1718-0E19-4C3E-A884-744E168590E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0BE9-826C-4599-89FC-D542B2209E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11718-0E19-4C3E-A884-744E168590E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90BE9-826C-4599-89FC-D542B2209E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971600" y="908720"/>
            <a:ext cx="2808312" cy="72008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3600" u="sng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ТЕМА:</a:t>
            </a:r>
            <a:endParaRPr lang="ru-RU" sz="3600" u="sng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1115616" y="1844824"/>
            <a:ext cx="7158558" cy="157199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РАЗНОСТЬ ЦЕЛЫХ ЧИСЕЛ.</a:t>
            </a:r>
            <a:endParaRPr lang="ru-RU" sz="3600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24577" name="Picture 1" descr="C:\Users\R520-xa03\Desktop\аниме\разделит желт и зелен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573016"/>
            <a:ext cx="4191000" cy="1209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C:\Users\R520-xa03\Desktop\смайлик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1772816"/>
            <a:ext cx="3024336" cy="3024336"/>
          </a:xfrm>
          <a:prstGeom prst="rect">
            <a:avLst/>
          </a:prstGeom>
          <a:noFill/>
        </p:spPr>
      </p:pic>
      <p:pic>
        <p:nvPicPr>
          <p:cNvPr id="4100" name="Picture 4" descr="C:\Users\R520-xa03\Desktop\Смайлик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2348880"/>
            <a:ext cx="2808312" cy="2297710"/>
          </a:xfrm>
          <a:prstGeom prst="rect">
            <a:avLst/>
          </a:prstGeom>
          <a:noFill/>
        </p:spPr>
      </p:pic>
      <p:sp>
        <p:nvSpPr>
          <p:cNvPr id="4101" name="WordArt 5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1691680" y="548680"/>
            <a:ext cx="5943600" cy="1019175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 rtl="0"/>
            <a:r>
              <a:rPr lang="ru-RU" sz="3600" kern="10" spc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НАСТРОЕНИЕ В НАЧАЛЕ УРОКА</a:t>
            </a:r>
            <a:endParaRPr lang="ru-RU" sz="3600" kern="10" spc="0">
              <a:ln w="12700">
                <a:solidFill>
                  <a:srgbClr val="000000"/>
                </a:solidFill>
                <a:round/>
                <a:headEnd/>
                <a:tailEnd/>
              </a:ln>
              <a:pattFill prst="dashHorz">
                <a:fgClr>
                  <a:srgbClr val="808080"/>
                </a:fgClr>
                <a:bgClr>
                  <a:srgbClr val="FFFF00"/>
                </a:bgClr>
              </a:pattFill>
              <a:effectLst>
                <a:outerShdw dist="45791" dir="2021404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87624" y="620688"/>
            <a:ext cx="69127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u="sng" dirty="0" smtClean="0">
                <a:solidFill>
                  <a:srgbClr val="0070C0"/>
                </a:solidFill>
              </a:rPr>
              <a:t>ЦЕЛИ УРОКА.</a:t>
            </a:r>
          </a:p>
          <a:p>
            <a:pPr algn="ctr">
              <a:defRPr/>
            </a:pPr>
            <a:r>
              <a:rPr lang="ru-RU" sz="3200" b="1" u="sng" dirty="0" smtClean="0">
                <a:solidFill>
                  <a:srgbClr val="C00000"/>
                </a:solidFill>
              </a:rPr>
              <a:t>ПРЕДМЕТНЫЕ</a:t>
            </a:r>
            <a:r>
              <a:rPr lang="ru-RU" sz="3200" b="1" dirty="0" smtClean="0">
                <a:solidFill>
                  <a:srgbClr val="C00000"/>
                </a:solidFill>
              </a:rPr>
              <a:t>:  </a:t>
            </a:r>
            <a:r>
              <a:rPr lang="ru-RU" sz="3200" b="1" dirty="0" smtClean="0"/>
              <a:t>освоение понятия разности целых чисел; формирование умений учащихся вычислять разность целых чисел с разными знаками</a:t>
            </a:r>
          </a:p>
          <a:p>
            <a:pPr algn="ctr">
              <a:defRPr/>
            </a:pPr>
            <a:r>
              <a:rPr lang="ru-RU" sz="3200" b="1" u="sng" dirty="0" smtClean="0">
                <a:solidFill>
                  <a:srgbClr val="C00000"/>
                </a:solidFill>
              </a:rPr>
              <a:t>МЕТАПРЕДМЕТНЫЕ</a:t>
            </a:r>
            <a:r>
              <a:rPr lang="ru-RU" sz="3200" b="1" dirty="0" smtClean="0">
                <a:solidFill>
                  <a:srgbClr val="C00000"/>
                </a:solidFill>
              </a:rPr>
              <a:t>: </a:t>
            </a:r>
            <a:r>
              <a:rPr lang="ru-RU" sz="3200" b="1" dirty="0" smtClean="0"/>
              <a:t>формирование </a:t>
            </a:r>
            <a:r>
              <a:rPr lang="ru-RU" sz="3200" b="1" dirty="0"/>
              <a:t>умения оценивать свою работу</a:t>
            </a:r>
            <a:endParaRPr lang="ru-RU" sz="3200" b="1" u="sng" dirty="0" smtClean="0"/>
          </a:p>
          <a:p>
            <a:pPr algn="ctr">
              <a:defRPr/>
            </a:pPr>
            <a:r>
              <a:rPr lang="ru-RU" sz="3200" b="1" u="sng" dirty="0" smtClean="0">
                <a:solidFill>
                  <a:srgbClr val="C00000"/>
                </a:solidFill>
              </a:rPr>
              <a:t>ЛИЧНОСТНЫЕ</a:t>
            </a:r>
            <a:r>
              <a:rPr lang="ru-RU" sz="3200" b="1" dirty="0" smtClean="0">
                <a:solidFill>
                  <a:srgbClr val="C00000"/>
                </a:solidFill>
              </a:rPr>
              <a:t>: </a:t>
            </a:r>
            <a:r>
              <a:rPr lang="ru-RU" sz="3200" b="1" dirty="0" smtClean="0"/>
              <a:t>воспитание самостоятельности и организованности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755576" y="1484784"/>
            <a:ext cx="784887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3399"/>
                </a:solidFill>
              </a:rPr>
              <a:t> </a:t>
            </a:r>
            <a:r>
              <a:rPr lang="ru-RU" sz="4400" b="1" dirty="0" smtClean="0">
                <a:solidFill>
                  <a:srgbClr val="003399"/>
                </a:solidFill>
                <a:latin typeface="Monotype Corsiva" pitchFamily="66" charset="0"/>
              </a:rPr>
              <a:t>« </a:t>
            </a:r>
            <a:r>
              <a:rPr lang="ru-RU" sz="4400" b="1" dirty="0">
                <a:solidFill>
                  <a:srgbClr val="003399"/>
                </a:solidFill>
                <a:latin typeface="Monotype Corsiva" pitchFamily="66" charset="0"/>
              </a:rPr>
              <a:t>Надо правила помнить </a:t>
            </a:r>
            <a:r>
              <a:rPr lang="ru-RU" sz="4400" b="1" dirty="0" smtClean="0">
                <a:solidFill>
                  <a:srgbClr val="003399"/>
                </a:solidFill>
                <a:latin typeface="Monotype Corsiva" pitchFamily="66" charset="0"/>
              </a:rPr>
              <a:t>и знать</a:t>
            </a:r>
            <a:r>
              <a:rPr lang="ru-RU" sz="4400" b="1" dirty="0">
                <a:solidFill>
                  <a:srgbClr val="003399"/>
                </a:solidFill>
                <a:latin typeface="Monotype Corsiva" pitchFamily="66" charset="0"/>
              </a:rPr>
              <a:t>,</a:t>
            </a:r>
            <a:endParaRPr lang="ru-RU" sz="4400" dirty="0">
              <a:solidFill>
                <a:srgbClr val="003399"/>
              </a:solidFill>
              <a:latin typeface="Monotype Corsiva" pitchFamily="66" charset="0"/>
            </a:endParaRPr>
          </a:p>
          <a:p>
            <a:r>
              <a:rPr lang="ru-RU" sz="4400" b="1" dirty="0">
                <a:solidFill>
                  <a:srgbClr val="003399"/>
                </a:solidFill>
                <a:latin typeface="Monotype Corsiva" pitchFamily="66" charset="0"/>
              </a:rPr>
              <a:t> </a:t>
            </a: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Чтоб </a:t>
            </a:r>
            <a:r>
              <a:rPr lang="ru-RU" sz="4400" b="1" dirty="0">
                <a:solidFill>
                  <a:srgbClr val="C00000"/>
                </a:solidFill>
                <a:latin typeface="Monotype Corsiva" pitchFamily="66" charset="0"/>
              </a:rPr>
              <a:t>ошибки не лезли в тетрадь</a:t>
            </a:r>
            <a:r>
              <a:rPr lang="ru-RU" sz="4400" b="1" dirty="0">
                <a:solidFill>
                  <a:srgbClr val="003399"/>
                </a:solidFill>
                <a:latin typeface="Monotype Corsiva" pitchFamily="66" charset="0"/>
              </a:rPr>
              <a:t>»</a:t>
            </a:r>
            <a:endParaRPr lang="ru-RU" sz="4400" dirty="0">
              <a:solidFill>
                <a:srgbClr val="003399"/>
              </a:solidFill>
              <a:latin typeface="Monotype Corsiva" pitchFamily="66" charset="0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1" name="Picture 3" descr="C:\Users\R520-xa03\Desktop\аниме\9588981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068960"/>
            <a:ext cx="2032992" cy="2445944"/>
          </a:xfrm>
          <a:prstGeom prst="rect">
            <a:avLst/>
          </a:prstGeom>
          <a:noFill/>
        </p:spPr>
      </p:pic>
      <p:pic>
        <p:nvPicPr>
          <p:cNvPr id="2052" name="Picture 4" descr="C:\Users\R520-xa03\Desktop\аниме\razdelitel2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1052736"/>
            <a:ext cx="3181350" cy="447675"/>
          </a:xfrm>
          <a:prstGeom prst="rect">
            <a:avLst/>
          </a:prstGeom>
          <a:noFill/>
        </p:spPr>
      </p:pic>
      <p:pic>
        <p:nvPicPr>
          <p:cNvPr id="2053" name="Picture 5" descr="C:\Users\R520-xa03\Desktop\аниме\razdelitel2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3212976"/>
            <a:ext cx="3181350" cy="447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87624" y="1700808"/>
            <a:ext cx="25603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1)</a:t>
            </a:r>
            <a:r>
              <a:rPr lang="ru-RU" sz="4000" b="1" dirty="0"/>
              <a:t> </a:t>
            </a:r>
            <a:r>
              <a:rPr lang="ru-RU" sz="4000" b="1" dirty="0">
                <a:solidFill>
                  <a:schemeClr val="tx2"/>
                </a:solidFill>
              </a:rPr>
              <a:t>-6+</a:t>
            </a:r>
            <a:r>
              <a:rPr lang="ru-RU" sz="4000" b="1" dirty="0">
                <a:solidFill>
                  <a:srgbClr val="FF0066"/>
                </a:solidFill>
              </a:rPr>
              <a:t>?</a:t>
            </a:r>
            <a:r>
              <a:rPr lang="ru-RU" sz="4000" b="1" dirty="0">
                <a:solidFill>
                  <a:schemeClr val="tx2"/>
                </a:solidFill>
              </a:rPr>
              <a:t>=-15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2492896"/>
            <a:ext cx="31406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3) </a:t>
            </a:r>
            <a:r>
              <a:rPr lang="ru-RU" sz="4000" b="1" dirty="0">
                <a:solidFill>
                  <a:schemeClr val="tx2"/>
                </a:solidFill>
              </a:rPr>
              <a:t>-</a:t>
            </a:r>
            <a:r>
              <a:rPr lang="ru-RU" sz="4000" b="1" dirty="0" smtClean="0">
                <a:solidFill>
                  <a:schemeClr val="tx2"/>
                </a:solidFill>
              </a:rPr>
              <a:t>16+(-18)=</a:t>
            </a:r>
            <a:r>
              <a:rPr lang="ru-RU" sz="4000" b="1" dirty="0" smtClean="0">
                <a:solidFill>
                  <a:srgbClr val="FF0066"/>
                </a:solidFill>
              </a:rPr>
              <a:t>?</a:t>
            </a:r>
            <a:endParaRPr lang="ru-RU" sz="4000" b="1" dirty="0">
              <a:solidFill>
                <a:srgbClr val="FF0066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3356992"/>
            <a:ext cx="29947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5) </a:t>
            </a:r>
            <a:r>
              <a:rPr lang="ru-RU" sz="4400" b="1" dirty="0" smtClean="0">
                <a:solidFill>
                  <a:srgbClr val="FF0066"/>
                </a:solidFill>
              </a:rPr>
              <a:t>?</a:t>
            </a:r>
            <a:r>
              <a:rPr lang="ru-RU" sz="4400" b="1" dirty="0" smtClean="0">
                <a:solidFill>
                  <a:srgbClr val="003399"/>
                </a:solidFill>
              </a:rPr>
              <a:t>+(</a:t>
            </a:r>
            <a:r>
              <a:rPr lang="ru-RU" sz="4400" b="1" dirty="0" smtClean="0">
                <a:solidFill>
                  <a:schemeClr val="tx2"/>
                </a:solidFill>
              </a:rPr>
              <a:t>-5) </a:t>
            </a:r>
            <a:r>
              <a:rPr lang="ru-RU" sz="4400" b="1" dirty="0">
                <a:solidFill>
                  <a:schemeClr val="tx2"/>
                </a:solidFill>
              </a:rPr>
              <a:t>=-8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76056" y="1700808"/>
            <a:ext cx="29113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2) </a:t>
            </a:r>
            <a:r>
              <a:rPr lang="ru-RU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-16+23=</a:t>
            </a:r>
            <a:r>
              <a:rPr lang="ru-RU" sz="44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  <a:endParaRPr lang="ru-RU" sz="16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76056" y="2564904"/>
            <a:ext cx="30844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4) </a:t>
            </a:r>
            <a:r>
              <a:rPr lang="ru-RU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-37+</a:t>
            </a:r>
            <a:r>
              <a:rPr lang="ru-RU" sz="44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  <a:r>
              <a:rPr lang="ru-RU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=-11</a:t>
            </a:r>
            <a:endParaRPr lang="ru-RU" sz="1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20072" y="3501008"/>
            <a:ext cx="31406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6) </a:t>
            </a: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-15+(-16)=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483768" y="836712"/>
            <a:ext cx="39294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latin typeface="Arial" charset="0"/>
              </a:rPr>
              <a:t>УСТНЫЙ СЧЕТ</a:t>
            </a:r>
            <a:endParaRPr lang="ru-RU" sz="4000" b="1" dirty="0"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07704" y="4509120"/>
            <a:ext cx="15828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4000" b="1" dirty="0" smtClean="0">
                <a:solidFill>
                  <a:schemeClr val="accent1"/>
                </a:solidFill>
              </a:rPr>
              <a:t>Ответ:</a:t>
            </a:r>
            <a:endParaRPr lang="ru-RU" sz="3600" dirty="0">
              <a:solidFill>
                <a:srgbClr val="FF0066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91880" y="4509120"/>
            <a:ext cx="10567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1)-9;</a:t>
            </a:r>
            <a:endParaRPr lang="ru-RU" sz="36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4509120"/>
            <a:ext cx="9156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2)7;</a:t>
            </a:r>
            <a:endParaRPr lang="ru-RU" sz="36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52120" y="4509120"/>
            <a:ext cx="1290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3)-34;</a:t>
            </a:r>
            <a:endParaRPr lang="ru-RU" sz="36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491880" y="5229200"/>
            <a:ext cx="11496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4)26;</a:t>
            </a:r>
            <a:endParaRPr lang="ru-RU" sz="360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72000" y="5229200"/>
            <a:ext cx="10567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rgbClr val="CC3300"/>
                </a:solidFill>
              </a:rPr>
              <a:t>5)-3;</a:t>
            </a:r>
            <a:endParaRPr lang="ru-RU" sz="3600" dirty="0">
              <a:solidFill>
                <a:srgbClr val="CC33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724128" y="5229200"/>
            <a:ext cx="11673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6)-31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/>
      <p:bldP spid="14" grpId="0" build="allAtOnce"/>
      <p:bldP spid="15" grpId="0" build="allAtOnce"/>
      <p:bldP spid="16" grpId="0" build="allAtOnce"/>
      <p:bldP spid="17" grpId="0" build="allAtOnce"/>
      <p:bldP spid="18" grpId="0" build="allAtOnce"/>
      <p:bldP spid="20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123728" y="476672"/>
            <a:ext cx="474681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0070C0"/>
                </a:solidFill>
              </a:rPr>
              <a:t>28 – 12 = 16</a:t>
            </a:r>
            <a:endParaRPr lang="ru-RU" sz="7200" b="1" dirty="0">
              <a:solidFill>
                <a:srgbClr val="0070C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699792" y="1412776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427984" y="1412776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300192" y="1412776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187624" y="2204864"/>
            <a:ext cx="23775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УМЕНЬШАЕМОЕ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79912" y="2204864"/>
            <a:ext cx="20745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ВЫЧИТАЕМОЕ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12160" y="2204864"/>
            <a:ext cx="15541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РАЗНОСТЬ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39752" y="2564904"/>
            <a:ext cx="436850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>
                <a:solidFill>
                  <a:srgbClr val="003399"/>
                </a:solidFill>
              </a:rPr>
              <a:t>16 + 12 = 28</a:t>
            </a:r>
            <a:endParaRPr lang="ru-RU" sz="6600" b="1" dirty="0">
              <a:solidFill>
                <a:srgbClr val="003399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87624" y="3429000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smtClean="0">
                <a:solidFill>
                  <a:srgbClr val="C00000"/>
                </a:solidFill>
              </a:rPr>
              <a:t>Разностью двух целых чисел называют целое число, которое в сумме с вычитаемым дает уменьшаемое</a:t>
            </a:r>
            <a:endParaRPr lang="ru-RU" sz="2800" b="1" u="sng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43808" y="4941168"/>
            <a:ext cx="511172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Разность целых чисел</a:t>
            </a:r>
            <a:r>
              <a:rPr lang="ru-RU" sz="3200" b="1" u="sng" dirty="0" smtClean="0"/>
              <a:t> а </a:t>
            </a:r>
            <a:r>
              <a:rPr lang="ru-RU" sz="3200" b="1" dirty="0" smtClean="0"/>
              <a:t>и</a:t>
            </a:r>
            <a:r>
              <a:rPr lang="ru-RU" sz="3200" b="1" u="sng" dirty="0" smtClean="0"/>
              <a:t> </a:t>
            </a:r>
            <a:r>
              <a:rPr lang="en-US" sz="3200" b="1" u="sng" dirty="0" smtClean="0"/>
              <a:t>b</a:t>
            </a:r>
            <a:r>
              <a:rPr lang="ru-RU" sz="3200" b="1" u="sng" dirty="0" smtClean="0"/>
              <a:t> </a:t>
            </a:r>
          </a:p>
          <a:p>
            <a:r>
              <a:rPr lang="ru-RU" sz="3200" b="1" dirty="0" smtClean="0"/>
              <a:t>обозначают  </a:t>
            </a:r>
            <a:r>
              <a:rPr lang="ru-RU" sz="3200" b="1" u="sng" dirty="0" smtClean="0"/>
              <a:t>а - </a:t>
            </a:r>
            <a:r>
              <a:rPr lang="en-US" sz="3200" b="1" u="sng" dirty="0" smtClean="0"/>
              <a:t>b</a:t>
            </a:r>
            <a:endParaRPr lang="ru-RU" sz="32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allAtOnce"/>
      <p:bldP spid="15" grpId="0" build="p"/>
      <p:bldP spid="16" grpId="0" build="p"/>
      <p:bldP spid="17" grpId="0" build="p"/>
      <p:bldP spid="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43608" y="404664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Разность а – </a:t>
            </a:r>
            <a:r>
              <a:rPr lang="en-US" sz="3200" b="1" dirty="0" smtClean="0">
                <a:solidFill>
                  <a:srgbClr val="C00000"/>
                </a:solidFill>
              </a:rPr>
              <a:t>b</a:t>
            </a:r>
            <a:r>
              <a:rPr lang="ru-RU" sz="3200" b="1" dirty="0" smtClean="0">
                <a:solidFill>
                  <a:srgbClr val="C00000"/>
                </a:solidFill>
              </a:rPr>
              <a:t>  есть сумма числа а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и числа, противоположного числу </a:t>
            </a:r>
            <a:r>
              <a:rPr lang="en-US" sz="3200" b="1" dirty="0" smtClean="0">
                <a:solidFill>
                  <a:srgbClr val="C00000"/>
                </a:solidFill>
              </a:rPr>
              <a:t>b</a:t>
            </a:r>
            <a:r>
              <a:rPr lang="ru-RU" sz="3200" b="1" dirty="0" smtClean="0">
                <a:solidFill>
                  <a:srgbClr val="C00000"/>
                </a:solidFill>
              </a:rPr>
              <a:t>: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                          а – </a:t>
            </a:r>
            <a:r>
              <a:rPr lang="en-US" sz="3200" b="1" dirty="0" smtClean="0">
                <a:solidFill>
                  <a:srgbClr val="C00000"/>
                </a:solidFill>
              </a:rPr>
              <a:t>b</a:t>
            </a:r>
            <a:r>
              <a:rPr lang="ru-RU" sz="3200" b="1" dirty="0" smtClean="0">
                <a:solidFill>
                  <a:srgbClr val="C00000"/>
                </a:solidFill>
              </a:rPr>
              <a:t> = а + (-</a:t>
            </a:r>
            <a:r>
              <a:rPr lang="en-US" sz="3200" b="1" dirty="0" smtClean="0">
                <a:solidFill>
                  <a:srgbClr val="C00000"/>
                </a:solidFill>
              </a:rPr>
              <a:t>b</a:t>
            </a:r>
            <a:r>
              <a:rPr lang="ru-RU" sz="3200" b="1" dirty="0" smtClean="0">
                <a:solidFill>
                  <a:srgbClr val="C00000"/>
                </a:solidFill>
              </a:rPr>
              <a:t>).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2780928"/>
            <a:ext cx="31197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 smtClean="0">
                <a:solidFill>
                  <a:srgbClr val="003399"/>
                </a:solidFill>
              </a:rPr>
              <a:t>ДОКАЗАТЕЛЬСТВО.</a:t>
            </a:r>
            <a:endParaRPr lang="ru-RU" sz="2800" b="1" u="sng" dirty="0">
              <a:solidFill>
                <a:srgbClr val="003399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916832"/>
            <a:ext cx="1212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 smtClean="0">
                <a:solidFill>
                  <a:srgbClr val="003399"/>
                </a:solidFill>
              </a:rPr>
              <a:t>ДАНО:</a:t>
            </a:r>
            <a:endParaRPr lang="ru-RU" sz="2800" b="1" u="sng" dirty="0">
              <a:solidFill>
                <a:srgbClr val="003399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2348880"/>
            <a:ext cx="19211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 smtClean="0">
                <a:solidFill>
                  <a:srgbClr val="003399"/>
                </a:solidFill>
              </a:rPr>
              <a:t>ДОКАЗАТЬ:</a:t>
            </a:r>
            <a:endParaRPr lang="ru-RU" sz="2800" b="1" u="sng" dirty="0">
              <a:solidFill>
                <a:srgbClr val="00339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27784" y="1844824"/>
            <a:ext cx="26661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Разность а – </a:t>
            </a:r>
            <a:r>
              <a:rPr lang="en-US" sz="3200" b="1" dirty="0" smtClean="0"/>
              <a:t>b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2348880"/>
            <a:ext cx="26917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а – </a:t>
            </a:r>
            <a:r>
              <a:rPr lang="en-US" sz="3200" b="1" dirty="0" smtClean="0"/>
              <a:t>b</a:t>
            </a:r>
            <a:r>
              <a:rPr lang="ru-RU" sz="3200" b="1" dirty="0" smtClean="0"/>
              <a:t> = а + (-</a:t>
            </a:r>
            <a:r>
              <a:rPr lang="en-US" sz="3200" b="1" dirty="0" smtClean="0"/>
              <a:t>b</a:t>
            </a:r>
            <a:r>
              <a:rPr lang="ru-RU" sz="3200" b="1" dirty="0" smtClean="0"/>
              <a:t>).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3284984"/>
            <a:ext cx="75761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/>
              <a:t>(а +( – </a:t>
            </a:r>
            <a:r>
              <a:rPr lang="en-US" sz="3600" b="1" dirty="0" smtClean="0"/>
              <a:t>b</a:t>
            </a:r>
            <a:r>
              <a:rPr lang="ru-RU" sz="3600" b="1" dirty="0" smtClean="0"/>
              <a:t>)) + </a:t>
            </a:r>
            <a:r>
              <a:rPr lang="en-US" sz="3600" b="1" dirty="0" smtClean="0"/>
              <a:t>b</a:t>
            </a:r>
            <a:r>
              <a:rPr lang="ru-RU" sz="3600" b="1" dirty="0" smtClean="0"/>
              <a:t> = а + ((-</a:t>
            </a:r>
            <a:r>
              <a:rPr lang="en-US" sz="3600" b="1" dirty="0" smtClean="0"/>
              <a:t>b</a:t>
            </a:r>
            <a:r>
              <a:rPr lang="ru-RU" sz="3600" b="1" dirty="0" smtClean="0"/>
              <a:t>) + </a:t>
            </a:r>
            <a:r>
              <a:rPr lang="en-US" sz="3600" b="1" dirty="0" smtClean="0"/>
              <a:t>b</a:t>
            </a:r>
            <a:r>
              <a:rPr lang="ru-RU" sz="3600" b="1" dirty="0" smtClean="0"/>
              <a:t>) = а + 0 = а.</a:t>
            </a:r>
            <a:endParaRPr lang="ru-RU" sz="3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11960" y="3861048"/>
            <a:ext cx="11298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3399"/>
                </a:solidFill>
              </a:rPr>
              <a:t>Ч.т.д.</a:t>
            </a:r>
            <a:endParaRPr lang="ru-RU" sz="3200" dirty="0">
              <a:solidFill>
                <a:srgbClr val="003399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95736" y="4365104"/>
            <a:ext cx="5976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Т.о, чтобы из одного числа вычесть другое, надо к уменьшаемому прибавить число, противоположное вычитаемому: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67944" y="5661248"/>
            <a:ext cx="23855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а – </a:t>
            </a:r>
            <a:r>
              <a:rPr lang="en-US" sz="2800" b="1" dirty="0" smtClean="0">
                <a:solidFill>
                  <a:srgbClr val="C00000"/>
                </a:solidFill>
              </a:rPr>
              <a:t>b</a:t>
            </a:r>
            <a:r>
              <a:rPr lang="ru-RU" sz="2800" b="1" dirty="0" smtClean="0">
                <a:solidFill>
                  <a:srgbClr val="C00000"/>
                </a:solidFill>
              </a:rPr>
              <a:t> = а + (-</a:t>
            </a:r>
            <a:r>
              <a:rPr lang="en-US" sz="2800" b="1" dirty="0" smtClean="0">
                <a:solidFill>
                  <a:srgbClr val="C00000"/>
                </a:solidFill>
              </a:rPr>
              <a:t>b</a:t>
            </a:r>
            <a:r>
              <a:rPr lang="ru-RU" sz="2800" b="1" dirty="0" smtClean="0">
                <a:solidFill>
                  <a:srgbClr val="C00000"/>
                </a:solidFill>
              </a:rPr>
              <a:t>).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99592" y="332656"/>
            <a:ext cx="7398179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/>
              <a:t>Например,  -3 – (-5) = -3 +5 = 2,</a:t>
            </a:r>
          </a:p>
          <a:p>
            <a:r>
              <a:rPr lang="ru-RU" sz="3600" b="1" dirty="0" smtClean="0"/>
              <a:t>                       2 – 7 = 2 + (- 7) = - 5,</a:t>
            </a:r>
          </a:p>
          <a:p>
            <a:r>
              <a:rPr lang="ru-RU" sz="3600" b="1" dirty="0" smtClean="0"/>
              <a:t>                       0 – 5 = 0 + (- 5) = -5,</a:t>
            </a:r>
          </a:p>
          <a:p>
            <a:r>
              <a:rPr lang="ru-RU" sz="3600" b="1" dirty="0" smtClean="0"/>
              <a:t>                       -7 – 2 = -7 + (-2) = -9,</a:t>
            </a:r>
          </a:p>
          <a:p>
            <a:r>
              <a:rPr lang="ru-RU" sz="3600" b="1" dirty="0" smtClean="0"/>
              <a:t>                       0 – 0 = 0 + (-0) = 0 + 0=0.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3068960"/>
            <a:ext cx="75608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Сумму нескольких целых чисел часто записывают без скобок</a:t>
            </a:r>
            <a:r>
              <a:rPr lang="ru-RU" sz="2800" b="1" dirty="0" smtClean="0"/>
              <a:t>,</a:t>
            </a:r>
          </a:p>
          <a:p>
            <a:r>
              <a:rPr lang="ru-RU" sz="2800" b="1" dirty="0" smtClean="0"/>
              <a:t>например: (+3) + (-7) + (-4) = 3- 7 – 4.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4365104"/>
            <a:ext cx="61926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/>
              <a:t>ПРИМЕЧАНИЕ: в множестве натуральных чисел нельзя было из меньшего числа вычесть большее. В множестве целых чисел это возможно.</a:t>
            </a:r>
            <a:endParaRPr lang="ru-RU" sz="2400" u="sng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5733256"/>
            <a:ext cx="19030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2 – 7 = - 5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83568" y="620688"/>
            <a:ext cx="806329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u="sng" dirty="0" smtClean="0">
                <a:solidFill>
                  <a:srgbClr val="CC3300"/>
                </a:solidFill>
                <a:latin typeface="Monotype Corsiva" pitchFamily="66" charset="0"/>
              </a:rPr>
              <a:t>РЕШЕНИЕ ЗАДАЧ ИЗ УЧЕБНИКА:</a:t>
            </a:r>
          </a:p>
          <a:p>
            <a:r>
              <a:rPr lang="ru-RU" sz="3200" b="1" dirty="0" smtClean="0"/>
              <a:t>                        № </a:t>
            </a:r>
            <a:r>
              <a:rPr lang="ru-RU" sz="3200" b="1" dirty="0" smtClean="0"/>
              <a:t>283 </a:t>
            </a:r>
            <a:r>
              <a:rPr lang="ru-RU" sz="3200" b="1" dirty="0" smtClean="0"/>
              <a:t>– УСТНО.</a:t>
            </a:r>
          </a:p>
          <a:p>
            <a:r>
              <a:rPr lang="ru-RU" sz="3200" b="1" dirty="0" smtClean="0"/>
              <a:t>                              </a:t>
            </a:r>
            <a:endParaRPr lang="ru-RU" sz="3200" b="1" dirty="0" smtClean="0"/>
          </a:p>
          <a:p>
            <a:r>
              <a:rPr lang="ru-RU" sz="3200" b="1" dirty="0" smtClean="0"/>
              <a:t> </a:t>
            </a:r>
            <a:r>
              <a:rPr lang="ru-RU" sz="3200" b="1" dirty="0" smtClean="0"/>
              <a:t>           </a:t>
            </a:r>
            <a:r>
              <a:rPr lang="ru-RU" sz="3200" b="1" dirty="0" smtClean="0"/>
              <a:t>В </a:t>
            </a:r>
            <a:r>
              <a:rPr lang="ru-RU" sz="3200" b="1" dirty="0" smtClean="0"/>
              <a:t>ТЕТРАДЯХ:</a:t>
            </a:r>
          </a:p>
          <a:p>
            <a:r>
              <a:rPr lang="ru-RU" sz="3200" b="1" dirty="0" smtClean="0"/>
              <a:t>                  № </a:t>
            </a:r>
            <a:r>
              <a:rPr lang="ru-RU" sz="3200" b="1" dirty="0" smtClean="0"/>
              <a:t>285</a:t>
            </a:r>
            <a:endParaRPr lang="ru-RU" sz="3200" b="1" dirty="0" smtClean="0"/>
          </a:p>
          <a:p>
            <a:r>
              <a:rPr lang="ru-RU" sz="3200" b="1" dirty="0" smtClean="0"/>
              <a:t>                  № </a:t>
            </a:r>
            <a:r>
              <a:rPr lang="ru-RU" sz="3200" b="1" dirty="0" smtClean="0"/>
              <a:t>287</a:t>
            </a:r>
            <a:endParaRPr lang="ru-RU" sz="3200" b="1" dirty="0" smtClean="0"/>
          </a:p>
          <a:p>
            <a:r>
              <a:rPr lang="ru-RU" sz="3200" b="1" dirty="0" smtClean="0"/>
              <a:t>                 </a:t>
            </a:r>
          </a:p>
          <a:p>
            <a:r>
              <a:rPr lang="ru-RU" sz="3200" b="1" dirty="0" smtClean="0"/>
              <a:t>                </a:t>
            </a:r>
            <a:endParaRPr lang="ru-RU" sz="3200" dirty="0"/>
          </a:p>
        </p:txBody>
      </p:sp>
      <p:pic>
        <p:nvPicPr>
          <p:cNvPr id="2" name="Picture 2" descr="C:\Users\R520-xa03\Desktop\аниме\742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4581128"/>
            <a:ext cx="3429000" cy="866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CC3300"/>
                </a:solidFill>
                <a:latin typeface="Monotype Corsiva" pitchFamily="66" charset="0"/>
              </a:rPr>
              <a:t>Самостоятельная работа со взаимопроверкой:</a:t>
            </a:r>
            <a:r>
              <a:rPr lang="ru-RU" b="1" u="sng" dirty="0" smtClean="0">
                <a:solidFill>
                  <a:srgbClr val="CC3300"/>
                </a:solidFill>
                <a:latin typeface="Monotype Corsiva" pitchFamily="66" charset="0"/>
              </a:rPr>
              <a:t/>
            </a:r>
            <a:br>
              <a:rPr lang="ru-RU" b="1" u="sng" dirty="0" smtClean="0">
                <a:solidFill>
                  <a:srgbClr val="CC3300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-8-5</a:t>
            </a:r>
          </a:p>
          <a:p>
            <a:pPr>
              <a:buNone/>
            </a:pPr>
            <a:r>
              <a:rPr lang="ru-RU" b="1" dirty="0" smtClean="0"/>
              <a:t> 9-30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-15-(-3)</a:t>
            </a:r>
          </a:p>
          <a:p>
            <a:pPr>
              <a:buNone/>
            </a:pPr>
            <a:r>
              <a:rPr lang="ru-RU" b="1" dirty="0" smtClean="0"/>
              <a:t>10-28</a:t>
            </a:r>
          </a:p>
          <a:p>
            <a:pPr>
              <a:buNone/>
            </a:pPr>
            <a:r>
              <a:rPr lang="ru-RU" b="1" dirty="0" smtClean="0"/>
              <a:t>                                           -</a:t>
            </a:r>
            <a:r>
              <a:rPr lang="ru-RU" b="1" dirty="0" smtClean="0"/>
              <a:t>240-57</a:t>
            </a:r>
          </a:p>
          <a:p>
            <a:pPr>
              <a:buNone/>
            </a:pPr>
            <a:r>
              <a:rPr lang="ru-RU" b="1" dirty="0" smtClean="0"/>
              <a:t>                                           7-</a:t>
            </a:r>
            <a:r>
              <a:rPr lang="ru-RU" b="1" dirty="0" smtClean="0"/>
              <a:t>(-1)</a:t>
            </a:r>
          </a:p>
          <a:p>
            <a:pPr>
              <a:buNone/>
            </a:pPr>
            <a:r>
              <a:rPr lang="ru-RU" b="1" dirty="0" smtClean="0"/>
              <a:t>                                           -</a:t>
            </a:r>
            <a:r>
              <a:rPr lang="ru-RU" b="1" dirty="0" smtClean="0"/>
              <a:t>3-9</a:t>
            </a:r>
          </a:p>
          <a:p>
            <a:pPr>
              <a:buNone/>
            </a:pPr>
            <a:r>
              <a:rPr lang="ru-RU" b="1" dirty="0" smtClean="0"/>
              <a:t>                                           -</a:t>
            </a:r>
            <a:r>
              <a:rPr lang="ru-RU" b="1" dirty="0" smtClean="0"/>
              <a:t>250-(-527)</a:t>
            </a:r>
          </a:p>
          <a:p>
            <a:endParaRPr lang="ru-RU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87624" y="620688"/>
            <a:ext cx="640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u="sng" dirty="0" smtClean="0">
                <a:solidFill>
                  <a:srgbClr val="CC3300"/>
                </a:solidFill>
                <a:latin typeface="Monotype Corsiva" pitchFamily="66" charset="0"/>
              </a:rPr>
              <a:t>Решение задач на проценты: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556792"/>
            <a:ext cx="69127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2400" b="1" dirty="0" smtClean="0"/>
              <a:t>В альбоме 1105 марок, число иностранных марок составило 30% от числа российских марок. Сколько иностранных и сколько российских марок было в альбоме</a:t>
            </a:r>
            <a:r>
              <a:rPr lang="ru-RU" sz="2400" b="1" dirty="0" smtClean="0"/>
              <a:t>?</a:t>
            </a:r>
          </a:p>
          <a:p>
            <a:pPr marL="514350" indent="-514350">
              <a:buAutoNum type="arabicPeriod"/>
            </a:pPr>
            <a:endParaRPr lang="ru-RU" sz="2400" b="1" dirty="0" smtClean="0"/>
          </a:p>
          <a:p>
            <a:pPr marL="514350" indent="-514350">
              <a:buAutoNum type="arabicPeriod"/>
            </a:pPr>
            <a:endParaRPr lang="ru-RU" sz="24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2967334"/>
            <a:ext cx="66967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r>
              <a:rPr lang="ru-RU" sz="2400" b="1" dirty="0" smtClean="0"/>
              <a:t>2. В </a:t>
            </a:r>
            <a:r>
              <a:rPr lang="ru-RU" sz="2400" b="1" dirty="0" smtClean="0"/>
              <a:t>бассейн налили 1400 м</a:t>
            </a:r>
            <a:r>
              <a:rPr lang="ru-RU" sz="2400" b="1" baseline="30000" dirty="0" smtClean="0"/>
              <a:t>3</a:t>
            </a:r>
            <a:r>
              <a:rPr lang="ru-RU" sz="2400" b="1" dirty="0" smtClean="0"/>
              <a:t> воды, что составляет 35% объема всего бассейна. Чему равен объем всего бассейна?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C:\Users\R520-xa03\Desktop\смайлик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1772816"/>
            <a:ext cx="3024336" cy="3024336"/>
          </a:xfrm>
          <a:prstGeom prst="rect">
            <a:avLst/>
          </a:prstGeom>
          <a:noFill/>
        </p:spPr>
      </p:pic>
      <p:pic>
        <p:nvPicPr>
          <p:cNvPr id="4100" name="Picture 4" descr="C:\Users\R520-xa03\Desktop\Смайлик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2348880"/>
            <a:ext cx="2808312" cy="2297710"/>
          </a:xfrm>
          <a:prstGeom prst="rect">
            <a:avLst/>
          </a:prstGeom>
          <a:noFill/>
        </p:spPr>
      </p:pic>
      <p:sp>
        <p:nvSpPr>
          <p:cNvPr id="4101" name="WordArt 5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1691680" y="548680"/>
            <a:ext cx="5943600" cy="1019175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НАСТРОЕНИЕ В КОНЦЕ УРОКА</a:t>
            </a:r>
            <a:endParaRPr lang="ru-RU" sz="3600" kern="10" spc="0" dirty="0">
              <a:ln w="12700">
                <a:solidFill>
                  <a:srgbClr val="000000"/>
                </a:solidFill>
                <a:round/>
                <a:headEnd/>
                <a:tailEnd/>
              </a:ln>
              <a:pattFill prst="dashHorz">
                <a:fgClr>
                  <a:srgbClr val="808080"/>
                </a:fgClr>
                <a:bgClr>
                  <a:srgbClr val="FFFF00"/>
                </a:bgClr>
              </a:pattFill>
              <a:effectLst>
                <a:outerShdw dist="45791" dir="2021404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27584" y="404664"/>
            <a:ext cx="741682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u="sng" dirty="0" smtClean="0">
                <a:solidFill>
                  <a:srgbClr val="CC3300"/>
                </a:solidFill>
                <a:latin typeface="Monotype Corsiva" pitchFamily="66" charset="0"/>
              </a:rPr>
              <a:t>ДОМАШНЕЕ ЗАДАНИЕ:</a:t>
            </a:r>
          </a:p>
          <a:p>
            <a:r>
              <a:rPr lang="ru-RU" sz="4800" b="1" u="sng" dirty="0" err="1" smtClean="0">
                <a:latin typeface="Monotype Corsiva" pitchFamily="66" charset="0"/>
              </a:rPr>
              <a:t>п</a:t>
            </a:r>
            <a:r>
              <a:rPr lang="ru-RU" sz="4800" b="1" u="sng" dirty="0" smtClean="0">
                <a:latin typeface="Monotype Corsiva" pitchFamily="66" charset="0"/>
              </a:rPr>
              <a:t> 2.6 </a:t>
            </a:r>
            <a:r>
              <a:rPr lang="ru-RU" sz="4800" b="1" dirty="0" smtClean="0">
                <a:latin typeface="Monotype Corsiva" pitchFamily="66" charset="0"/>
              </a:rPr>
              <a:t>   </a:t>
            </a:r>
            <a:r>
              <a:rPr lang="ru-RU" sz="4000" b="1" dirty="0" smtClean="0"/>
              <a:t>№ </a:t>
            </a:r>
            <a:r>
              <a:rPr lang="ru-RU" sz="4000" b="1" dirty="0" smtClean="0"/>
              <a:t>286</a:t>
            </a:r>
            <a:endParaRPr lang="ru-RU" sz="4000" b="1" dirty="0" smtClean="0"/>
          </a:p>
          <a:p>
            <a:r>
              <a:rPr lang="ru-RU" sz="4000" b="1" dirty="0" smtClean="0"/>
              <a:t>              № </a:t>
            </a:r>
            <a:r>
              <a:rPr lang="ru-RU" sz="4000" b="1" dirty="0" smtClean="0"/>
              <a:t>288 (б – Л)</a:t>
            </a:r>
            <a:endParaRPr lang="ru-RU" sz="4000" b="1" dirty="0" smtClean="0"/>
          </a:p>
          <a:p>
            <a:r>
              <a:rPr lang="ru-RU" sz="4000" b="1" dirty="0" smtClean="0"/>
              <a:t>              № </a:t>
            </a:r>
            <a:r>
              <a:rPr lang="ru-RU" sz="4000" b="1" dirty="0" smtClean="0"/>
              <a:t>289 (а, б)</a:t>
            </a:r>
            <a:endParaRPr lang="ru-RU" sz="4000" b="1" dirty="0" smtClean="0"/>
          </a:p>
          <a:p>
            <a:r>
              <a:rPr lang="ru-RU" sz="4000" b="1" dirty="0" smtClean="0"/>
              <a:t>             </a:t>
            </a:r>
            <a:endParaRPr lang="ru-RU" sz="2400" b="1" dirty="0" smtClean="0"/>
          </a:p>
          <a:p>
            <a:endParaRPr lang="ru-RU" sz="2800" dirty="0"/>
          </a:p>
        </p:txBody>
      </p:sp>
      <p:pic>
        <p:nvPicPr>
          <p:cNvPr id="12289" name="Picture 1" descr="C:\Users\R520-xa03\Desktop\аниме\гном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276872"/>
            <a:ext cx="762000" cy="1209675"/>
          </a:xfrm>
          <a:prstGeom prst="rect">
            <a:avLst/>
          </a:prstGeom>
          <a:noFill/>
        </p:spPr>
      </p:pic>
      <p:pic>
        <p:nvPicPr>
          <p:cNvPr id="12290" name="Picture 2" descr="C:\Users\R520-xa03\Desktop\аниме\осен раздел желуди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4581128"/>
            <a:ext cx="4762500" cy="1266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619672" y="1556792"/>
            <a:ext cx="66967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C0099"/>
                </a:solidFill>
              </a:rPr>
              <a:t>1.Урок полезен, всё понятно.</a:t>
            </a:r>
          </a:p>
          <a:p>
            <a:r>
              <a:rPr lang="ru-RU" sz="3200" b="1" dirty="0" smtClean="0">
                <a:solidFill>
                  <a:srgbClr val="CC3300"/>
                </a:solidFill>
              </a:rPr>
              <a:t>2.Лишь кое-что чуть-чуть неясно.</a:t>
            </a:r>
          </a:p>
          <a:p>
            <a:r>
              <a:rPr lang="ru-RU" sz="3200" b="1" dirty="0" smtClean="0">
                <a:solidFill>
                  <a:srgbClr val="008000"/>
                </a:solidFill>
              </a:rPr>
              <a:t>3.Ещё придётся потрудиться.</a:t>
            </a:r>
          </a:p>
          <a:p>
            <a:r>
              <a:rPr lang="ru-RU" sz="3200" b="1" dirty="0" smtClean="0">
                <a:solidFill>
                  <a:srgbClr val="6600CC"/>
                </a:solidFill>
              </a:rPr>
              <a:t>4.Да, трудно всё-таки учиться!</a:t>
            </a:r>
            <a:endParaRPr lang="ru-RU" sz="3200" b="1" dirty="0">
              <a:solidFill>
                <a:srgbClr val="6600CC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4797152"/>
            <a:ext cx="56886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Поставьте  знак у тех слов, которые вам больше подходят.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87824" y="476672"/>
            <a:ext cx="3272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 </a:t>
            </a:r>
            <a:r>
              <a:rPr lang="ru-RU" sz="4800" b="1" i="1" dirty="0" smtClean="0">
                <a:solidFill>
                  <a:srgbClr val="0000FF"/>
                </a:solidFill>
              </a:rPr>
              <a:t>Рефлексия</a:t>
            </a:r>
            <a:r>
              <a:rPr lang="ru-RU" sz="4800" i="1" dirty="0" smtClean="0">
                <a:solidFill>
                  <a:srgbClr val="0000FF"/>
                </a:solidFill>
              </a:rPr>
              <a:t>.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2053" name="Picture 5" descr="C:\Users\R520-xa03\Desktop\аниме\743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3933056"/>
            <a:ext cx="3810000" cy="819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WordArt 3"/>
          <p:cNvSpPr>
            <a:spLocks noChangeArrowheads="1" noChangeShapeType="1" noTextEdit="1"/>
          </p:cNvSpPr>
          <p:nvPr/>
        </p:nvSpPr>
        <p:spPr bwMode="auto">
          <a:xfrm>
            <a:off x="971600" y="1988840"/>
            <a:ext cx="7272808" cy="93610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СПАСИБО   ЗА   УРОК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6148" name="Picture 4" descr="C:\Users\R520-xa03\Desktop\аниме\уголок 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932040" y="2780928"/>
            <a:ext cx="3537475" cy="3558012"/>
          </a:xfrm>
          <a:prstGeom prst="rect">
            <a:avLst/>
          </a:prstGeom>
          <a:noFill/>
        </p:spPr>
      </p:pic>
      <p:pic>
        <p:nvPicPr>
          <p:cNvPr id="6149" name="Picture 5" descr="C:\Users\R520-xa03\Desktop\аниме\раздел желт банты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692696"/>
            <a:ext cx="4733925" cy="131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</TotalTime>
  <Words>556</Words>
  <Application>Microsoft Office PowerPoint</Application>
  <PresentationFormat>Экран (4:3)</PresentationFormat>
  <Paragraphs>101</Paragraphs>
  <Slides>14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Самостоятельная работа со взаимопроверкой: </vt:lpstr>
      <vt:lpstr>Слайд 11</vt:lpstr>
      <vt:lpstr>Слайд 12</vt:lpstr>
      <vt:lpstr>Слайд 13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R520-xa03</dc:creator>
  <cp:lastModifiedBy>алибек</cp:lastModifiedBy>
  <cp:revision>33</cp:revision>
  <dcterms:created xsi:type="dcterms:W3CDTF">2012-11-07T14:51:51Z</dcterms:created>
  <dcterms:modified xsi:type="dcterms:W3CDTF">2017-06-16T20:38:40Z</dcterms:modified>
</cp:coreProperties>
</file>